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CC00"/>
    <a:srgbClr val="FFFF00"/>
    <a:srgbClr val="000099"/>
    <a:srgbClr val="3366FF"/>
    <a:srgbClr val="0000FF"/>
    <a:srgbClr val="CCC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9C87049-86DF-4300-99A3-5D8C0BA7A89C}"/>
    <pc:docChg chg="modSld">
      <pc:chgData name="" userId="" providerId="" clId="Web-{B9C87049-86DF-4300-99A3-5D8C0BA7A89C}" dt="2019-04-22T15:30:16.131" v="43" actId="20577"/>
      <pc:docMkLst>
        <pc:docMk/>
      </pc:docMkLst>
      <pc:sldChg chg="modSp">
        <pc:chgData name="" userId="" providerId="" clId="Web-{B9C87049-86DF-4300-99A3-5D8C0BA7A89C}" dt="2019-04-22T15:24:41.600" v="0" actId="14100"/>
        <pc:sldMkLst>
          <pc:docMk/>
          <pc:sldMk cId="3753730424" sldId="257"/>
        </pc:sldMkLst>
        <pc:picChg chg="mod">
          <ac:chgData name="" userId="" providerId="" clId="Web-{B9C87049-86DF-4300-99A3-5D8C0BA7A89C}" dt="2019-04-22T15:24:41.600" v="0" actId="14100"/>
          <ac:picMkLst>
            <pc:docMk/>
            <pc:sldMk cId="3753730424" sldId="257"/>
            <ac:picMk id="5" creationId="{DFFE261F-DFA8-402C-9154-1C8D13419EF2}"/>
          </ac:picMkLst>
        </pc:picChg>
      </pc:sldChg>
      <pc:sldChg chg="modSp">
        <pc:chgData name="" userId="" providerId="" clId="Web-{B9C87049-86DF-4300-99A3-5D8C0BA7A89C}" dt="2019-04-22T15:25:42.022" v="11" actId="14100"/>
        <pc:sldMkLst>
          <pc:docMk/>
          <pc:sldMk cId="3189426126" sldId="258"/>
        </pc:sldMkLst>
        <pc:spChg chg="mod">
          <ac:chgData name="" userId="" providerId="" clId="Web-{B9C87049-86DF-4300-99A3-5D8C0BA7A89C}" dt="2019-04-22T15:24:49.771" v="1" actId="1076"/>
          <ac:spMkLst>
            <pc:docMk/>
            <pc:sldMk cId="3189426126" sldId="258"/>
            <ac:spMk id="3" creationId="{81C8A232-A6C7-4AAF-9684-F55EAC8C1323}"/>
          </ac:spMkLst>
        </pc:spChg>
        <pc:spChg chg="mod">
          <ac:chgData name="" userId="" providerId="" clId="Web-{B9C87049-86DF-4300-99A3-5D8C0BA7A89C}" dt="2019-04-22T15:25:42.022" v="11" actId="14100"/>
          <ac:spMkLst>
            <pc:docMk/>
            <pc:sldMk cId="3189426126" sldId="258"/>
            <ac:spMk id="17" creationId="{8EF87135-E1AD-44B9-948E-335406207579}"/>
          </ac:spMkLst>
        </pc:spChg>
        <pc:picChg chg="mod">
          <ac:chgData name="" userId="" providerId="" clId="Web-{B9C87049-86DF-4300-99A3-5D8C0BA7A89C}" dt="2019-04-22T15:24:52.694" v="2" actId="1076"/>
          <ac:picMkLst>
            <pc:docMk/>
            <pc:sldMk cId="3189426126" sldId="258"/>
            <ac:picMk id="12" creationId="{C57532C8-29A3-4438-9F70-BE9676510DF6}"/>
          </ac:picMkLst>
        </pc:picChg>
        <pc:picChg chg="mod">
          <ac:chgData name="" userId="" providerId="" clId="Web-{B9C87049-86DF-4300-99A3-5D8C0BA7A89C}" dt="2019-04-22T15:25:20.975" v="9" actId="14100"/>
          <ac:picMkLst>
            <pc:docMk/>
            <pc:sldMk cId="3189426126" sldId="258"/>
            <ac:picMk id="16" creationId="{BF35EBFA-F43D-4902-9072-7461B7CD8F99}"/>
          </ac:picMkLst>
        </pc:picChg>
      </pc:sldChg>
      <pc:sldChg chg="modSp">
        <pc:chgData name="" userId="" providerId="" clId="Web-{B9C87049-86DF-4300-99A3-5D8C0BA7A89C}" dt="2019-04-22T15:27:06.365" v="27" actId="20577"/>
        <pc:sldMkLst>
          <pc:docMk/>
          <pc:sldMk cId="3901772314" sldId="261"/>
        </pc:sldMkLst>
        <pc:spChg chg="mod">
          <ac:chgData name="" userId="" providerId="" clId="Web-{B9C87049-86DF-4300-99A3-5D8C0BA7A89C}" dt="2019-04-22T15:26:20.350" v="13" actId="20577"/>
          <ac:spMkLst>
            <pc:docMk/>
            <pc:sldMk cId="3901772314" sldId="261"/>
            <ac:spMk id="2" creationId="{0B9CAE55-5E6A-492F-8149-CA01CBEAD26B}"/>
          </ac:spMkLst>
        </pc:spChg>
        <pc:spChg chg="mod">
          <ac:chgData name="" userId="" providerId="" clId="Web-{B9C87049-86DF-4300-99A3-5D8C0BA7A89C}" dt="2019-04-22T15:27:06.365" v="27" actId="20577"/>
          <ac:spMkLst>
            <pc:docMk/>
            <pc:sldMk cId="3901772314" sldId="261"/>
            <ac:spMk id="5" creationId="{FD0BCE5F-836D-4312-BBC7-8525222ED713}"/>
          </ac:spMkLst>
        </pc:spChg>
      </pc:sldChg>
      <pc:sldChg chg="modSp">
        <pc:chgData name="" userId="" providerId="" clId="Web-{B9C87049-86DF-4300-99A3-5D8C0BA7A89C}" dt="2019-04-22T15:30:16.131" v="43" actId="20577"/>
        <pc:sldMkLst>
          <pc:docMk/>
          <pc:sldMk cId="3097015054" sldId="264"/>
        </pc:sldMkLst>
        <pc:spChg chg="mod">
          <ac:chgData name="" userId="" providerId="" clId="Web-{B9C87049-86DF-4300-99A3-5D8C0BA7A89C}" dt="2019-04-22T15:30:16.131" v="43" actId="20577"/>
          <ac:spMkLst>
            <pc:docMk/>
            <pc:sldMk cId="3097015054" sldId="264"/>
            <ac:spMk id="2" creationId="{0B9CAE55-5E6A-492F-8149-CA01CBEAD26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8620" y="2003753"/>
            <a:ext cx="10994760" cy="2036067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419" y="4243428"/>
            <a:ext cx="10975163" cy="1018033"/>
          </a:xfrm>
        </p:spPr>
        <p:txBody>
          <a:bodyPr>
            <a:normAutofit/>
          </a:bodyPr>
          <a:lstStyle>
            <a:lvl1pPr marL="0" indent="0" algn="r">
              <a:buNone/>
              <a:defRPr sz="3733" b="0" i="0">
                <a:solidFill>
                  <a:srgbClr val="E6AA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A90E-55AD-4B60-AA57-C39ACB0038D4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3216-2F4B-48E3-9520-A944AA9E4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26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A90E-55AD-4B60-AA57-C39ACB0038D4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3216-2F4B-48E3-9520-A944AA9E4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70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A90E-55AD-4B60-AA57-C39ACB0038D4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3216-2F4B-48E3-9520-A944AA9E4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522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A90E-55AD-4B60-AA57-C39ACB0038D4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3216-2F4B-48E3-9520-A944AA9E466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7967" y="3101618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28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578507"/>
            <a:ext cx="10994760" cy="1018035"/>
          </a:xfrm>
        </p:spPr>
        <p:txBody>
          <a:bodyPr>
            <a:normAutofit/>
          </a:bodyPr>
          <a:lstStyle>
            <a:lvl1pPr algn="r">
              <a:defRPr sz="4800" baseline="0">
                <a:solidFill>
                  <a:srgbClr val="E6AA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1" y="2207361"/>
            <a:ext cx="10994760" cy="4275737"/>
          </a:xfrm>
        </p:spPr>
        <p:txBody>
          <a:bodyPr/>
          <a:lstStyle>
            <a:lvl1pPr algn="l">
              <a:defRPr sz="3733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A90E-55AD-4B60-AA57-C39ACB0038D4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3216-2F4B-48E3-9520-A944AA9E4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635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5507" y="578507"/>
            <a:ext cx="8347872" cy="967132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E6AA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5507" y="1596541"/>
            <a:ext cx="8347872" cy="4681415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A90E-55AD-4B60-AA57-C39ACB0038D4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3216-2F4B-48E3-9520-A944AA9E4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301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A90E-55AD-4B60-AA57-C39ACB0038D4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3216-2F4B-48E3-9520-A944AA9E4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643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A90E-55AD-4B60-AA57-C39ACB0038D4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3216-2F4B-48E3-9520-A944AA9E4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22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424" y="374901"/>
            <a:ext cx="10791153" cy="1018033"/>
          </a:xfrm>
        </p:spPr>
        <p:txBody>
          <a:bodyPr>
            <a:normAutofit/>
          </a:bodyPr>
          <a:lstStyle>
            <a:lvl1pPr algn="r">
              <a:defRPr sz="4800" baseline="0">
                <a:solidFill>
                  <a:srgbClr val="E6AA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839" y="2207359"/>
            <a:ext cx="5386917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839" y="2837221"/>
            <a:ext cx="5386917" cy="3035059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667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133">
                <a:solidFill>
                  <a:schemeClr val="bg1"/>
                </a:solidFill>
              </a:defRPr>
            </a:lvl4pPr>
            <a:lvl5pPr algn="ctr"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207359"/>
            <a:ext cx="5389033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837221"/>
            <a:ext cx="5389033" cy="3035059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667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133">
                <a:solidFill>
                  <a:schemeClr val="bg1"/>
                </a:solidFill>
              </a:defRPr>
            </a:lvl4pPr>
            <a:lvl5pPr algn="ctr"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A90E-55AD-4B60-AA57-C39ACB0038D4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3216-2F4B-48E3-9520-A944AA9E4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91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A90E-55AD-4B60-AA57-C39ACB0038D4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3216-2F4B-48E3-9520-A944AA9E4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078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A90E-55AD-4B60-AA57-C39ACB0038D4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3216-2F4B-48E3-9520-A944AA9E4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931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A90E-55AD-4B60-AA57-C39ACB0038D4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3216-2F4B-48E3-9520-A944AA9E4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424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1A90E-55AD-4B60-AA57-C39ACB0038D4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D3216-2F4B-48E3-9520-A944AA9E466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/>
        </p:nvSpPr>
        <p:spPr>
          <a:xfrm>
            <a:off x="-12200" y="6951663"/>
            <a:ext cx="1118616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867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391007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AFCA0-424B-473C-BDBF-DBE6A1A5D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2154" y="309592"/>
            <a:ext cx="5266006" cy="1447801"/>
          </a:xfrm>
          <a:ln w="25400"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en-GB" sz="4800" b="1" dirty="0">
                <a:latin typeface="Adobe Garamond Pro Bold" panose="02020702060506020403" pitchFamily="18" charset="0"/>
              </a:rPr>
              <a:t>The Glasgow Academy</a:t>
            </a:r>
            <a:r>
              <a:rPr lang="en-GB" sz="4800" b="1">
                <a:latin typeface="Adobe Garamond Pro Bold" panose="02020702060506020403" pitchFamily="18" charset="0"/>
              </a:rPr>
              <a:t/>
            </a:r>
            <a:br>
              <a:rPr lang="en-GB" sz="4800" b="1">
                <a:latin typeface="Adobe Garamond Pro Bold" panose="02020702060506020403" pitchFamily="18" charset="0"/>
              </a:rPr>
            </a:br>
            <a:r>
              <a:rPr lang="en-GB" sz="4800" b="1">
                <a:latin typeface="Adobe Garamond Pro Bold" panose="02020702060506020403" pitchFamily="18" charset="0"/>
              </a:rPr>
              <a:t>Milngavie</a:t>
            </a:r>
            <a:endParaRPr lang="en-GB" sz="4800" b="1" dirty="0">
              <a:latin typeface="Adobe Garamond Pro Bold" panose="020207020605060204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8D942F-0E23-4615-8A57-C88815924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2154" y="2008692"/>
            <a:ext cx="3334043" cy="22585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24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Vous</a:t>
            </a:r>
            <a:r>
              <a:rPr lang="en-GB" sz="24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pr</a:t>
            </a:r>
            <a:r>
              <a:rPr lang="en-GB" sz="2400" b="1" dirty="0" err="1">
                <a:solidFill>
                  <a:schemeClr val="bg1"/>
                </a:solidFill>
                <a:latin typeface="Adobe Garamond Pro" panose="02020502060506020403" pitchFamily="18" charset="0"/>
                <a:cs typeface="Calibri" panose="020F0502020204030204" pitchFamily="34" charset="0"/>
              </a:rPr>
              <a:t>é</a:t>
            </a:r>
            <a:r>
              <a:rPr lang="en-GB" sz="24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sente</a:t>
            </a:r>
            <a:r>
              <a:rPr lang="en-GB" sz="24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la </a:t>
            </a:r>
            <a:r>
              <a:rPr lang="en-GB" sz="24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classe</a:t>
            </a:r>
            <a:r>
              <a:rPr lang="en-GB" sz="24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MP4</a:t>
            </a:r>
          </a:p>
          <a:p>
            <a:pPr>
              <a:spcBef>
                <a:spcPts val="0"/>
              </a:spcBef>
            </a:pPr>
            <a:r>
              <a:rPr lang="en-GB" sz="24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Les </a:t>
            </a:r>
            <a:r>
              <a:rPr lang="en-GB" sz="2400" b="1" dirty="0" err="1">
                <a:solidFill>
                  <a:schemeClr val="bg1"/>
                </a:solidFill>
                <a:latin typeface="Adobe Garamond Pro" panose="02020502060506020403" pitchFamily="18" charset="0"/>
                <a:cs typeface="Calibri" panose="020F0502020204030204" pitchFamily="34" charset="0"/>
              </a:rPr>
              <a:t>é</a:t>
            </a:r>
            <a:r>
              <a:rPr lang="en-GB" sz="24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lèves</a:t>
            </a:r>
            <a:r>
              <a:rPr lang="en-GB" sz="24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:</a:t>
            </a:r>
          </a:p>
          <a:p>
            <a:pPr>
              <a:spcBef>
                <a:spcPts val="0"/>
              </a:spcBef>
            </a:pPr>
            <a:r>
              <a:rPr lang="en-GB" sz="24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Isabella Williams</a:t>
            </a:r>
          </a:p>
          <a:p>
            <a:pPr>
              <a:spcBef>
                <a:spcPts val="0"/>
              </a:spcBef>
            </a:pPr>
            <a:r>
              <a:rPr lang="en-GB" sz="24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Fraser Brown</a:t>
            </a:r>
          </a:p>
          <a:p>
            <a:pPr>
              <a:spcBef>
                <a:spcPts val="0"/>
              </a:spcBef>
            </a:pPr>
            <a:r>
              <a:rPr lang="en-GB" sz="24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Noa </a:t>
            </a:r>
            <a:r>
              <a:rPr lang="en-GB" sz="24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Fauerskov</a:t>
            </a:r>
            <a:endParaRPr lang="en-GB" sz="2400" b="1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9F5A3-6931-4A3D-8A7B-7E7C9FF9E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15" y="2109058"/>
            <a:ext cx="1678744" cy="204091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01600" h="101600"/>
          </a:sp3d>
        </p:spPr>
      </p:pic>
    </p:spTree>
    <p:extLst>
      <p:ext uri="{BB962C8B-B14F-4D97-AF65-F5344CB8AC3E}">
        <p14:creationId xmlns:p14="http://schemas.microsoft.com/office/powerpoint/2010/main" val="358098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3366FF"/>
            </a:gs>
            <a:gs pos="89000">
              <a:srgbClr val="0000FF"/>
            </a:gs>
            <a:gs pos="48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ABA81-1952-48B6-A364-082159D9B3B7}"/>
              </a:ext>
            </a:extLst>
          </p:cNvPr>
          <p:cNvSpPr txBox="1">
            <a:spLocks/>
          </p:cNvSpPr>
          <p:nvPr/>
        </p:nvSpPr>
        <p:spPr>
          <a:xfrm>
            <a:off x="2356605" y="309593"/>
            <a:ext cx="7573108" cy="919730"/>
          </a:xfrm>
          <a:prstGeom prst="rect">
            <a:avLst/>
          </a:prstGeom>
          <a:ln w="25400">
            <a:noFill/>
          </a:ln>
          <a:effectLst/>
        </p:spPr>
        <p:txBody>
          <a:bodyPr>
            <a:normAutofit fontScale="75000" lnSpcReduction="2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Learning Intention: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0BE03F-E6F4-49F6-8D72-0C2FAED53880}"/>
              </a:ext>
            </a:extLst>
          </p:cNvPr>
          <p:cNvSpPr txBox="1">
            <a:spLocks/>
          </p:cNvSpPr>
          <p:nvPr/>
        </p:nvSpPr>
        <p:spPr>
          <a:xfrm>
            <a:off x="728869" y="2129425"/>
            <a:ext cx="10734261" cy="401740"/>
          </a:xfrm>
          <a:prstGeom prst="rect">
            <a:avLst/>
          </a:prstGeom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36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To produce a sweet dish from a French speaking country and list the ingredients and methods in French.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endParaRPr lang="en-GB" sz="2200" b="1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E261F-DFA8-402C-9154-1C8D13419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" y="3390635"/>
            <a:ext cx="8934796" cy="33135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A946DD-E181-4774-B12A-DA82E88B2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7" t="13422" r="25253" b="13693"/>
          <a:stretch/>
        </p:blipFill>
        <p:spPr>
          <a:xfrm>
            <a:off x="9863655" y="3390635"/>
            <a:ext cx="1099929" cy="111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3366FF"/>
            </a:gs>
            <a:gs pos="89000">
              <a:srgbClr val="0000FF"/>
            </a:gs>
            <a:gs pos="48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5FE47E46-1AA0-427D-A3FE-83DD614981CC}"/>
              </a:ext>
            </a:extLst>
          </p:cNvPr>
          <p:cNvSpPr txBox="1">
            <a:spLocks/>
          </p:cNvSpPr>
          <p:nvPr/>
        </p:nvSpPr>
        <p:spPr>
          <a:xfrm>
            <a:off x="1174633" y="469667"/>
            <a:ext cx="9471674" cy="1246591"/>
          </a:xfrm>
          <a:prstGeom prst="rect">
            <a:avLst/>
          </a:prstGeom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36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We researched countries in la Francophonie and we decided to choose French speaking Canada. 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endParaRPr lang="en-GB" sz="2200" b="1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C8A232-A6C7-4AAF-9684-F55EAC8C1323}"/>
              </a:ext>
            </a:extLst>
          </p:cNvPr>
          <p:cNvSpPr txBox="1">
            <a:spLocks/>
          </p:cNvSpPr>
          <p:nvPr/>
        </p:nvSpPr>
        <p:spPr>
          <a:xfrm>
            <a:off x="1672030" y="2248360"/>
            <a:ext cx="4103760" cy="454600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3400" b="1" dirty="0">
                <a:solidFill>
                  <a:srgbClr val="000099"/>
                </a:solidFill>
                <a:latin typeface="Adobe Garamond Pro" panose="02020502060506020403" pitchFamily="18" charset="0"/>
              </a:rPr>
              <a:t>Canada is famous for Maple Syrup. </a:t>
            </a:r>
          </a:p>
          <a:p>
            <a:pPr marL="0" indent="0">
              <a:spcBef>
                <a:spcPts val="0"/>
              </a:spcBef>
              <a:buNone/>
            </a:pPr>
            <a:endParaRPr lang="en-GB" sz="1800" b="1" dirty="0">
              <a:solidFill>
                <a:srgbClr val="000099"/>
              </a:solidFill>
              <a:latin typeface="Adobe Garamond Pro" panose="020205020605060204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3400" b="1" dirty="0">
                <a:solidFill>
                  <a:srgbClr val="000099"/>
                </a:solidFill>
                <a:latin typeface="Adobe Garamond Pro" panose="02020502060506020403" pitchFamily="18" charset="0"/>
              </a:rPr>
              <a:t>French is spoken in these cities because French explorers settled there hundreds of years ago.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7532C8-29A3-4438-9F70-BE9676510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79" y="2205228"/>
            <a:ext cx="4894921" cy="45437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35EBFA-F43D-4902-9072-7461B7CD8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213" y="2431890"/>
            <a:ext cx="1335157" cy="8390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F87135-E1AD-44B9-948E-335406207579}"/>
              </a:ext>
            </a:extLst>
          </p:cNvPr>
          <p:cNvSpPr txBox="1"/>
          <p:nvPr/>
        </p:nvSpPr>
        <p:spPr>
          <a:xfrm rot="-1020000">
            <a:off x="9532610" y="3453771"/>
            <a:ext cx="1292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Canada</a:t>
            </a:r>
          </a:p>
        </p:txBody>
      </p:sp>
      <p:pic>
        <p:nvPicPr>
          <p:cNvPr id="6" name="O-Canada-eng">
            <a:hlinkClick r:id="" action="ppaction://media"/>
            <a:extLst>
              <a:ext uri="{FF2B5EF4-FFF2-40B4-BE49-F238E27FC236}">
                <a16:creationId xmlns:a16="http://schemas.microsoft.com/office/drawing/2014/main" id="{6F41F452-A41B-4331-B638-EC716CBB33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6307" y="1026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26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3366FF"/>
            </a:gs>
            <a:gs pos="89000">
              <a:srgbClr val="0000FF"/>
            </a:gs>
            <a:gs pos="48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9892C-7059-4685-BF51-1C005E002517}"/>
              </a:ext>
            </a:extLst>
          </p:cNvPr>
          <p:cNvSpPr txBox="1">
            <a:spLocks/>
          </p:cNvSpPr>
          <p:nvPr/>
        </p:nvSpPr>
        <p:spPr>
          <a:xfrm>
            <a:off x="2356605" y="309593"/>
            <a:ext cx="7573108" cy="919730"/>
          </a:xfrm>
          <a:prstGeom prst="rect">
            <a:avLst/>
          </a:prstGeom>
          <a:ln w="25400">
            <a:noFill/>
          </a:ln>
          <a:effectLst/>
        </p:spPr>
        <p:txBody>
          <a:bodyPr>
            <a:normAutofit fontScale="9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Success Criteria: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F6A17-4F22-4776-B8B1-3D64A01D809C}"/>
              </a:ext>
            </a:extLst>
          </p:cNvPr>
          <p:cNvSpPr txBox="1">
            <a:spLocks/>
          </p:cNvSpPr>
          <p:nvPr/>
        </p:nvSpPr>
        <p:spPr>
          <a:xfrm>
            <a:off x="947758" y="1020602"/>
            <a:ext cx="10390802" cy="712018"/>
          </a:xfrm>
          <a:prstGeom prst="rect">
            <a:avLst/>
          </a:prstGeom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36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Ce que nous </a:t>
            </a:r>
            <a:r>
              <a:rPr lang="en-GB" sz="36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avons</a:t>
            </a:r>
            <a:r>
              <a:rPr lang="en-GB" sz="36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appris</a:t>
            </a:r>
            <a:endParaRPr lang="en-GB" sz="3600" b="1" dirty="0">
              <a:solidFill>
                <a:schemeClr val="bg1"/>
              </a:solidFill>
              <a:latin typeface="Adobe Garamond Pro" panose="02020502060506020403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endParaRPr lang="en-GB" sz="2200" b="1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8969232-A1E7-4C2B-95DE-42A069C7B431}"/>
              </a:ext>
            </a:extLst>
          </p:cNvPr>
          <p:cNvSpPr txBox="1">
            <a:spLocks/>
          </p:cNvSpPr>
          <p:nvPr/>
        </p:nvSpPr>
        <p:spPr>
          <a:xfrm>
            <a:off x="2829105" y="2024268"/>
            <a:ext cx="8079128" cy="3604371"/>
          </a:xfrm>
          <a:prstGeom prst="rect">
            <a:avLst/>
          </a:prstGeom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bg1"/>
                </a:solidFill>
                <a:latin typeface="Adobe Garamond Pro" panose="02020502060506020403" pitchFamily="18" charset="0"/>
              </a:rPr>
              <a:t>We learned what La Francophonie means</a:t>
            </a: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bg1"/>
                </a:solidFill>
                <a:latin typeface="Adobe Garamond Pro" panose="02020502060506020403" pitchFamily="18" charset="0"/>
              </a:rPr>
              <a:t>We learned how to use a bilingual dictionary</a:t>
            </a: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bg1"/>
                </a:solidFill>
                <a:latin typeface="Adobe Garamond Pro" panose="02020502060506020403" pitchFamily="18" charset="0"/>
              </a:rPr>
              <a:t>We learned new French words</a:t>
            </a: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bg1"/>
                </a:solidFill>
                <a:latin typeface="Adobe Garamond Pro" panose="02020502060506020403" pitchFamily="18" charset="0"/>
              </a:rPr>
              <a:t>We learned how to improve our pronunciation</a:t>
            </a: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bg1"/>
                </a:solidFill>
                <a:latin typeface="Adobe Garamond Pro" panose="02020502060506020403" pitchFamily="18" charset="0"/>
              </a:rPr>
              <a:t>We learned how to work in a team</a:t>
            </a: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bg1"/>
                </a:solidFill>
                <a:latin typeface="Adobe Garamond Pro" panose="02020502060506020403" pitchFamily="18" charset="0"/>
              </a:rPr>
              <a:t>We learned some cooking and food preparation skills</a:t>
            </a: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bg1"/>
                </a:solidFill>
                <a:latin typeface="Adobe Garamond Pro" panose="02020502060506020403" pitchFamily="18" charset="0"/>
              </a:rPr>
              <a:t>We learned how to produce a costing sheet</a:t>
            </a:r>
          </a:p>
          <a:p>
            <a:pPr>
              <a:spcBef>
                <a:spcPts val="0"/>
              </a:spcBef>
            </a:pPr>
            <a:endParaRPr lang="en-GB" sz="3200" b="1" dirty="0">
              <a:solidFill>
                <a:schemeClr val="bg1"/>
              </a:solidFill>
              <a:latin typeface="Adobe Garamond Pro" panose="02020502060506020403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endParaRPr lang="en-GB" sz="2200" b="1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075A73-33E5-4665-8766-1F5F011448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2" y="1179828"/>
            <a:ext cx="2160000" cy="16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1A77DF-1EF1-4085-A0E1-6D54B54B2F9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682" y="3638314"/>
            <a:ext cx="1620000" cy="1215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6CEE35-B8E4-4ABF-860D-9BF3EF5BD7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1636" y="3638314"/>
            <a:ext cx="1620000" cy="1215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AF2089-64F8-4C1E-A7B3-A5E40E6D22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1512" y="1223102"/>
            <a:ext cx="1620000" cy="1215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59705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3366FF"/>
            </a:gs>
            <a:gs pos="89000">
              <a:srgbClr val="0000FF"/>
            </a:gs>
            <a:gs pos="48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CB71C595-AA48-47AC-B6B6-353ACECDEE82}"/>
              </a:ext>
            </a:extLst>
          </p:cNvPr>
          <p:cNvSpPr txBox="1">
            <a:spLocks/>
          </p:cNvSpPr>
          <p:nvPr/>
        </p:nvSpPr>
        <p:spPr>
          <a:xfrm>
            <a:off x="1908313" y="4837958"/>
            <a:ext cx="8375374" cy="1363448"/>
          </a:xfrm>
          <a:prstGeom prst="rect">
            <a:avLst/>
          </a:prstGeom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44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Aujourd’hui</a:t>
            </a:r>
            <a:r>
              <a:rPr lang="en-GB" sz="44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on </a:t>
            </a:r>
            <a:r>
              <a:rPr lang="en-GB" sz="44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va</a:t>
            </a:r>
            <a:r>
              <a:rPr lang="en-GB" sz="44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préparer</a:t>
            </a:r>
            <a:r>
              <a:rPr lang="en-GB" sz="44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les Biscuits </a:t>
            </a:r>
            <a:r>
              <a:rPr lang="en-GB" sz="44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d’érable</a:t>
            </a:r>
            <a:endParaRPr lang="en-GB" sz="4400" b="1" dirty="0">
              <a:solidFill>
                <a:schemeClr val="bg1"/>
              </a:solidFill>
              <a:latin typeface="Adobe Garamond Pro" panose="02020502060506020403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endParaRPr lang="en-GB" sz="2200" b="1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pic>
        <p:nvPicPr>
          <p:cNvPr id="4" name="IMG_8014">
            <a:hlinkClick r:id="" action="ppaction://media"/>
            <a:extLst>
              <a:ext uri="{FF2B5EF4-FFF2-40B4-BE49-F238E27FC236}">
                <a16:creationId xmlns:a16="http://schemas.microsoft.com/office/drawing/2014/main" id="{4A709A7B-39E2-42AA-9397-31ADE22C2C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6310" y="656594"/>
            <a:ext cx="7019380" cy="3948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155289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3366FF"/>
            </a:gs>
            <a:gs pos="89000">
              <a:srgbClr val="0000FF"/>
            </a:gs>
            <a:gs pos="48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0B9CAE55-5E6A-492F-8149-CA01CBEAD26B}"/>
              </a:ext>
            </a:extLst>
          </p:cNvPr>
          <p:cNvSpPr txBox="1">
            <a:spLocks/>
          </p:cNvSpPr>
          <p:nvPr/>
        </p:nvSpPr>
        <p:spPr>
          <a:xfrm>
            <a:off x="410817" y="2769704"/>
            <a:ext cx="6574129" cy="3591339"/>
          </a:xfrm>
          <a:prstGeom prst="rect">
            <a:avLst/>
          </a:prstGeom>
        </p:spPr>
        <p:txBody>
          <a:bodyPr anchor="t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2 ½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tasses</a:t>
            </a: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de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farine</a:t>
            </a:r>
            <a:endParaRPr lang="en-GB" sz="2800" b="1" dirty="0">
              <a:solidFill>
                <a:schemeClr val="bg1"/>
              </a:solidFill>
              <a:latin typeface="Adobe Garamond Pro" panose="02020502060506020403" pitchFamily="18" charset="0"/>
            </a:endParaRPr>
          </a:p>
          <a:p>
            <a:pPr>
              <a:spcBef>
                <a:spcPts val="0"/>
              </a:spcBef>
            </a:pP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2 petites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cuillères</a:t>
            </a: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de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levure</a:t>
            </a: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chimique</a:t>
            </a:r>
            <a:endParaRPr lang="en-GB" sz="2800" b="1" dirty="0">
              <a:solidFill>
                <a:schemeClr val="bg1"/>
              </a:solidFill>
              <a:latin typeface="Adobe Garamond Pro" panose="02020502060506020403" pitchFamily="18" charset="0"/>
            </a:endParaRPr>
          </a:p>
          <a:p>
            <a:pPr marL="456565" indent="-456565">
              <a:spcBef>
                <a:spcPts val="0"/>
              </a:spcBef>
            </a:pPr>
            <a:r>
              <a:rPr lang="en-GB" sz="2800" b="1" dirty="0">
                <a:solidFill>
                  <a:schemeClr val="bg1"/>
                </a:solidFill>
                <a:latin typeface="Adobe Garamond Pro"/>
              </a:rPr>
              <a:t>¼ petite </a:t>
            </a:r>
            <a:r>
              <a:rPr lang="en-GB" sz="2800" b="1" dirty="0" err="1">
                <a:solidFill>
                  <a:schemeClr val="bg1"/>
                </a:solidFill>
                <a:latin typeface="Adobe Garamond Pro"/>
              </a:rPr>
              <a:t>cuillère</a:t>
            </a:r>
            <a:r>
              <a:rPr lang="en-GB" sz="2800" b="1" dirty="0">
                <a:solidFill>
                  <a:schemeClr val="bg1"/>
                </a:solidFill>
                <a:latin typeface="Adobe Garamond Pro"/>
              </a:rPr>
              <a:t> de </a:t>
            </a:r>
            <a:r>
              <a:rPr lang="en-GB" sz="2800" b="1" dirty="0" err="1">
                <a:solidFill>
                  <a:schemeClr val="bg1"/>
                </a:solidFill>
                <a:latin typeface="Adobe Garamond Pro"/>
              </a:rPr>
              <a:t>sel</a:t>
            </a:r>
            <a:endParaRPr lang="en-GB" sz="2800" b="1" dirty="0">
              <a:solidFill>
                <a:schemeClr val="bg1"/>
              </a:solidFill>
              <a:latin typeface="Adobe Garamond Pro"/>
            </a:endParaRPr>
          </a:p>
          <a:p>
            <a:pPr>
              <a:spcBef>
                <a:spcPts val="0"/>
              </a:spcBef>
            </a:pP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1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tasse</a:t>
            </a: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de beurre</a:t>
            </a:r>
          </a:p>
          <a:p>
            <a:pPr>
              <a:spcBef>
                <a:spcPts val="0"/>
              </a:spcBef>
            </a:pP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1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tasse</a:t>
            </a: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de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sucre</a:t>
            </a: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blanc</a:t>
            </a:r>
          </a:p>
          <a:p>
            <a:pPr>
              <a:spcBef>
                <a:spcPts val="0"/>
              </a:spcBef>
            </a:pP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½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tasse</a:t>
            </a: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de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sucre</a:t>
            </a: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roux</a:t>
            </a:r>
          </a:p>
          <a:p>
            <a:pPr>
              <a:spcBef>
                <a:spcPts val="0"/>
              </a:spcBef>
            </a:pP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1 grand oeuf</a:t>
            </a:r>
          </a:p>
          <a:p>
            <a:pPr>
              <a:spcBef>
                <a:spcPts val="0"/>
              </a:spcBef>
            </a:pP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2 petites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cuillères</a:t>
            </a: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d’extrait</a:t>
            </a: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d’érable</a:t>
            </a:r>
            <a:endParaRPr lang="en-GB" sz="2800" b="1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D4F088E-2895-4268-B3F7-D73345186A01}"/>
              </a:ext>
            </a:extLst>
          </p:cNvPr>
          <p:cNvSpPr txBox="1">
            <a:spLocks/>
          </p:cNvSpPr>
          <p:nvPr/>
        </p:nvSpPr>
        <p:spPr>
          <a:xfrm>
            <a:off x="2356605" y="309593"/>
            <a:ext cx="7573108" cy="919730"/>
          </a:xfrm>
          <a:prstGeom prst="rect">
            <a:avLst/>
          </a:prstGeom>
          <a:ln w="25400">
            <a:noFill/>
          </a:ln>
          <a:effectLst/>
        </p:spPr>
        <p:txBody>
          <a:bodyPr>
            <a:normAutofit fontScale="97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Les </a:t>
            </a:r>
            <a:r>
              <a:rPr lang="en-GB" sz="6000" b="1" dirty="0" err="1">
                <a:solidFill>
                  <a:schemeClr val="bg1"/>
                </a:solidFill>
                <a:latin typeface="Adobe Garamond Pro Bold" panose="02020702060506020403" pitchFamily="18" charset="0"/>
              </a:rPr>
              <a:t>Ingr</a:t>
            </a:r>
            <a:r>
              <a:rPr lang="en-GB" sz="60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é</a:t>
            </a:r>
            <a:r>
              <a:rPr lang="en-GB" sz="6000" b="1" dirty="0" err="1">
                <a:solidFill>
                  <a:schemeClr val="bg1"/>
                </a:solidFill>
                <a:latin typeface="Adobe Garamond Pro Bold" panose="02020702060506020403" pitchFamily="18" charset="0"/>
              </a:rPr>
              <a:t>dients</a:t>
            </a:r>
            <a:endParaRPr lang="en-GB" sz="6000" b="1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D0BCE5F-836D-4312-BBC7-8525222ED713}"/>
              </a:ext>
            </a:extLst>
          </p:cNvPr>
          <p:cNvSpPr txBox="1">
            <a:spLocks/>
          </p:cNvSpPr>
          <p:nvPr/>
        </p:nvSpPr>
        <p:spPr>
          <a:xfrm>
            <a:off x="6957391" y="4097749"/>
            <a:ext cx="4823792" cy="2263294"/>
          </a:xfrm>
          <a:prstGeom prst="rect">
            <a:avLst/>
          </a:prstGeom>
        </p:spPr>
        <p:txBody>
          <a:bodyPr anchor="t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800" b="1" dirty="0">
                <a:solidFill>
                  <a:schemeClr val="bg1"/>
                </a:solidFill>
                <a:latin typeface="Adobe Garamond Pro"/>
              </a:rPr>
              <a:t>Pour la crème patissière</a:t>
            </a:r>
          </a:p>
          <a:p>
            <a:pPr>
              <a:spcBef>
                <a:spcPts val="0"/>
              </a:spcBef>
            </a:pP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4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grandes</a:t>
            </a: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cuillères</a:t>
            </a: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de beurre</a:t>
            </a:r>
          </a:p>
          <a:p>
            <a:pPr marL="456565" indent="-456565">
              <a:spcBef>
                <a:spcPts val="0"/>
              </a:spcBef>
            </a:pPr>
            <a:r>
              <a:rPr lang="en-GB" sz="2800" b="1" dirty="0">
                <a:solidFill>
                  <a:schemeClr val="bg1"/>
                </a:solidFill>
                <a:latin typeface="Adobe Garamond Pro"/>
              </a:rPr>
              <a:t>1 </a:t>
            </a:r>
            <a:r>
              <a:rPr lang="en-GB" sz="2800" b="1" dirty="0" err="1">
                <a:solidFill>
                  <a:schemeClr val="bg1"/>
                </a:solidFill>
                <a:latin typeface="Adobe Garamond Pro"/>
              </a:rPr>
              <a:t>tasse</a:t>
            </a:r>
            <a:r>
              <a:rPr lang="en-GB" sz="2800" b="1" dirty="0">
                <a:solidFill>
                  <a:schemeClr val="bg1"/>
                </a:solidFill>
                <a:latin typeface="Adobe Garamond Pro"/>
              </a:rPr>
              <a:t> de </a:t>
            </a:r>
            <a:r>
              <a:rPr lang="en-GB" sz="2800" b="1" dirty="0" err="1">
                <a:solidFill>
                  <a:schemeClr val="bg1"/>
                </a:solidFill>
                <a:latin typeface="Adobe Garamond Pro"/>
              </a:rPr>
              <a:t>sucre</a:t>
            </a:r>
            <a:r>
              <a:rPr lang="en-GB" sz="2800" b="1" dirty="0">
                <a:solidFill>
                  <a:schemeClr val="bg1"/>
                </a:solidFill>
                <a:latin typeface="Adobe Garamond Pro"/>
              </a:rPr>
              <a:t> glace</a:t>
            </a:r>
            <a:endParaRPr lang="en-GB" sz="2800" b="1" dirty="0">
              <a:solidFill>
                <a:schemeClr val="bg1"/>
              </a:solidFill>
              <a:latin typeface="Adobe Garamond Pro" panose="02020502060506020403" pitchFamily="18" charset="0"/>
            </a:endParaRPr>
          </a:p>
          <a:p>
            <a:pPr>
              <a:spcBef>
                <a:spcPts val="0"/>
              </a:spcBef>
            </a:pP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2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grandes</a:t>
            </a: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cuillères</a:t>
            </a: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de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sirop</a:t>
            </a: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d’érable</a:t>
            </a:r>
            <a:r>
              <a:rPr lang="en-GB" sz="28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5C75FE-560F-42C6-B40A-41E3C596A8D4}"/>
              </a:ext>
            </a:extLst>
          </p:cNvPr>
          <p:cNvGrpSpPr/>
          <p:nvPr/>
        </p:nvGrpSpPr>
        <p:grpSpPr>
          <a:xfrm>
            <a:off x="7544846" y="835718"/>
            <a:ext cx="3232480" cy="3172700"/>
            <a:chOff x="6984946" y="829457"/>
            <a:chExt cx="3316988" cy="31682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56E14E-AEB1-4DA8-A74D-6AAC45956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946" y="1133644"/>
              <a:ext cx="2021000" cy="141205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4FE711-82F9-4EEE-BCBA-22F1FDB7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5616" y="2106016"/>
              <a:ext cx="1226318" cy="189173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52590B2-F452-4597-9A5D-78CF7FF68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1970" y="829457"/>
              <a:ext cx="1206712" cy="12050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2133B2-96EB-4BCE-806C-A57F93042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946" y="2629395"/>
              <a:ext cx="2021000" cy="1368357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01772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3366FF"/>
            </a:gs>
            <a:gs pos="89000">
              <a:srgbClr val="0000FF"/>
            </a:gs>
            <a:gs pos="48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0B9CAE55-5E6A-492F-8149-CA01CBEAD26B}"/>
              </a:ext>
            </a:extLst>
          </p:cNvPr>
          <p:cNvSpPr txBox="1">
            <a:spLocks/>
          </p:cNvSpPr>
          <p:nvPr/>
        </p:nvSpPr>
        <p:spPr>
          <a:xfrm>
            <a:off x="582048" y="1431235"/>
            <a:ext cx="7859587" cy="4932693"/>
          </a:xfrm>
          <a:prstGeom prst="rect">
            <a:avLst/>
          </a:prstGeom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3000" b="1" u="sng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Mélangez</a:t>
            </a:r>
            <a:r>
              <a:rPr lang="en-GB" sz="3000" b="1" u="sng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la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farine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, la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levure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chimique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et le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sel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dans un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bol</a:t>
            </a:r>
            <a:endParaRPr lang="en-GB" sz="30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3000" b="1" u="sng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Fouettez</a:t>
            </a:r>
            <a:r>
              <a:rPr lang="en-GB" sz="3000" b="1" u="sng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le beurre, les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sucres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et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puis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ajoutez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l’oeuf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et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l’extrait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d’érable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</a:p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3000" b="1" u="sng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Ajoutez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la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farine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, la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levure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chimique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et le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sel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avec le beurre et le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sucre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et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mélangez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-les</a:t>
            </a:r>
            <a:endParaRPr lang="en-GB" sz="3000" b="1" u="sng" dirty="0">
              <a:solidFill>
                <a:schemeClr val="bg1"/>
              </a:solidFill>
              <a:latin typeface="Adobe Garamond Pro" panose="02020502060506020403" pitchFamily="18" charset="0"/>
            </a:endParaRPr>
          </a:p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3000" b="1" u="sng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Divisez</a:t>
            </a:r>
            <a:r>
              <a:rPr lang="en-GB" sz="30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la pâte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en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deux.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Emballez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la pâte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en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plastique. </a:t>
            </a:r>
          </a:p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3000" b="1" u="sng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Mettez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les dans le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frigo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pendant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une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heure</a:t>
            </a:r>
            <a:endParaRPr lang="en-GB" sz="30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D4F088E-2895-4268-B3F7-D73345186A01}"/>
              </a:ext>
            </a:extLst>
          </p:cNvPr>
          <p:cNvSpPr txBox="1">
            <a:spLocks/>
          </p:cNvSpPr>
          <p:nvPr/>
        </p:nvSpPr>
        <p:spPr>
          <a:xfrm>
            <a:off x="2356605" y="309593"/>
            <a:ext cx="7573108" cy="919730"/>
          </a:xfrm>
          <a:prstGeom prst="rect">
            <a:avLst/>
          </a:prstGeom>
          <a:ln w="25400">
            <a:noFill/>
          </a:ln>
          <a:effectLst/>
        </p:spPr>
        <p:txBody>
          <a:bodyPr>
            <a:normAutofit fontScale="97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Le </a:t>
            </a:r>
            <a:r>
              <a:rPr lang="en-GB" sz="6000" b="1" dirty="0" err="1">
                <a:solidFill>
                  <a:schemeClr val="bg1"/>
                </a:solidFill>
                <a:latin typeface="Adobe Garamond Pro Bold" panose="02020702060506020403" pitchFamily="18" charset="0"/>
              </a:rPr>
              <a:t>M</a:t>
            </a:r>
            <a:r>
              <a:rPr lang="en-GB" sz="60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éthode</a:t>
            </a:r>
            <a:r>
              <a:rPr lang="en-GB" sz="60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- 1</a:t>
            </a:r>
            <a:endParaRPr lang="en-GB" sz="6000" b="1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6E6F6E-2AD9-475E-A2A3-289C0FCEC2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635" y="1701581"/>
            <a:ext cx="3294000" cy="439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18301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3366FF"/>
            </a:gs>
            <a:gs pos="89000">
              <a:srgbClr val="0000FF"/>
            </a:gs>
            <a:gs pos="48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0B9CAE55-5E6A-492F-8149-CA01CBEAD26B}"/>
              </a:ext>
            </a:extLst>
          </p:cNvPr>
          <p:cNvSpPr txBox="1">
            <a:spLocks/>
          </p:cNvSpPr>
          <p:nvPr/>
        </p:nvSpPr>
        <p:spPr>
          <a:xfrm>
            <a:off x="582048" y="1431235"/>
            <a:ext cx="7573108" cy="4932693"/>
          </a:xfrm>
          <a:prstGeom prst="rect">
            <a:avLst/>
          </a:prstGeom>
        </p:spPr>
        <p:txBody>
          <a:bodyPr anchor="t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 startAt="6"/>
            </a:pP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Aprês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une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heure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GB" sz="3000" b="1" u="sng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étalez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avec un rouleau à patisserie</a:t>
            </a:r>
          </a:p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 startAt="6"/>
            </a:pPr>
            <a:r>
              <a:rPr lang="en-GB" sz="3000" b="1" u="sng" dirty="0" err="1">
                <a:solidFill>
                  <a:schemeClr val="bg1"/>
                </a:solidFill>
                <a:latin typeface="Adobe Garamond Pro"/>
              </a:rPr>
              <a:t>Coupez</a:t>
            </a:r>
            <a:r>
              <a:rPr lang="en-GB" sz="3000" b="1" u="sng" dirty="0">
                <a:solidFill>
                  <a:schemeClr val="bg1"/>
                </a:solidFill>
                <a:latin typeface="Adobe Garamond Pro"/>
              </a:rPr>
              <a:t> en </a:t>
            </a:r>
            <a:r>
              <a:rPr lang="en-GB" sz="3000" b="1" u="sng" dirty="0" err="1">
                <a:solidFill>
                  <a:schemeClr val="bg1"/>
                </a:solidFill>
                <a:latin typeface="Adobe Garamond Pro"/>
              </a:rPr>
              <a:t>forme</a:t>
            </a:r>
            <a:r>
              <a:rPr lang="en-GB" sz="3000" b="1" u="sng" dirty="0">
                <a:solidFill>
                  <a:schemeClr val="bg1"/>
                </a:solidFill>
                <a:latin typeface="Adobe Garamond Pro"/>
              </a:rPr>
              <a:t> de </a:t>
            </a:r>
            <a:r>
              <a:rPr lang="en-GB" sz="3000" b="1" u="sng" dirty="0" err="1">
                <a:solidFill>
                  <a:schemeClr val="bg1"/>
                </a:solidFill>
                <a:latin typeface="Adobe Garamond Pro"/>
              </a:rPr>
              <a:t>feuille</a:t>
            </a:r>
            <a:r>
              <a:rPr lang="en-GB" sz="3000" b="1" u="sng" dirty="0">
                <a:solidFill>
                  <a:schemeClr val="bg1"/>
                </a:solidFill>
                <a:latin typeface="Adobe Garamond Pro"/>
              </a:rPr>
              <a:t> </a:t>
            </a:r>
            <a:r>
              <a:rPr lang="en-GB" sz="3000" b="1" u="sng" dirty="0" err="1">
                <a:solidFill>
                  <a:schemeClr val="bg1"/>
                </a:solidFill>
                <a:latin typeface="Adobe Garamond Pro"/>
              </a:rPr>
              <a:t>d'érable</a:t>
            </a:r>
            <a:endParaRPr lang="en-GB" sz="3000" b="1" u="sng" dirty="0" err="1">
              <a:solidFill>
                <a:schemeClr val="bg1"/>
              </a:solidFill>
              <a:latin typeface="Adobe Garamond Pro" panose="02020502060506020403" pitchFamily="18" charset="0"/>
            </a:endParaRPr>
          </a:p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 startAt="6"/>
            </a:pPr>
            <a:r>
              <a:rPr lang="en-GB" sz="3000" b="1" u="sng" dirty="0" err="1">
                <a:solidFill>
                  <a:schemeClr val="bg1"/>
                </a:solidFill>
                <a:latin typeface="Adobe Garamond Pro"/>
              </a:rPr>
              <a:t>Mettez</a:t>
            </a:r>
            <a:r>
              <a:rPr lang="en-GB" sz="3000" b="1" u="sng" dirty="0">
                <a:solidFill>
                  <a:schemeClr val="bg1"/>
                </a:solidFill>
                <a:latin typeface="Adobe Garamond Pro"/>
              </a:rPr>
              <a:t> </a:t>
            </a:r>
            <a:r>
              <a:rPr lang="en-GB" sz="3000" dirty="0">
                <a:solidFill>
                  <a:schemeClr val="bg1"/>
                </a:solidFill>
                <a:latin typeface="Adobe Garamond Pro"/>
              </a:rPr>
              <a:t>au four à 190</a:t>
            </a:r>
            <a:r>
              <a:rPr lang="en-GB" sz="3000" baseline="30000" dirty="0">
                <a:solidFill>
                  <a:schemeClr val="bg1"/>
                </a:solidFill>
                <a:latin typeface="Adobe Garamond Pro"/>
              </a:rPr>
              <a:t>c</a:t>
            </a:r>
            <a:r>
              <a:rPr lang="en-GB" sz="3000" dirty="0">
                <a:solidFill>
                  <a:schemeClr val="bg1"/>
                </a:solidFill>
                <a:latin typeface="Adobe Garamond Pro"/>
              </a:rPr>
              <a:t> pendant 8-10 minutes</a:t>
            </a:r>
          </a:p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 startAt="6"/>
            </a:pPr>
            <a:r>
              <a:rPr lang="en-GB" sz="3000" b="1" u="sng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Mélangez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le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sucre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glace avec le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sirop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d’érable</a:t>
            </a:r>
            <a:endParaRPr lang="en-GB" sz="30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 startAt="6"/>
            </a:pPr>
            <a:r>
              <a:rPr lang="en-GB" sz="3000" b="1" u="sng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Étalez</a:t>
            </a:r>
            <a:r>
              <a:rPr lang="en-GB" sz="3000" dirty="0">
                <a:solidFill>
                  <a:schemeClr val="bg1"/>
                </a:solidFill>
                <a:latin typeface="Adobe Garamond Pro" panose="02020502060506020403" pitchFamily="18" charset="0"/>
              </a:rPr>
              <a:t> sur les deux biscuits</a:t>
            </a:r>
            <a:endParaRPr lang="en-GB" sz="3000" b="1" u="sng" dirty="0">
              <a:solidFill>
                <a:schemeClr val="bg1"/>
              </a:solidFill>
              <a:latin typeface="Adobe Garamond Pro" panose="02020502060506020403" pitchFamily="18" charset="0"/>
            </a:endParaRPr>
          </a:p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 startAt="6"/>
            </a:pPr>
            <a:endParaRPr lang="en-GB" sz="2800" b="1" u="sng" dirty="0">
              <a:solidFill>
                <a:schemeClr val="bg1"/>
              </a:solidFill>
              <a:latin typeface="Adobe Garamond Pro" panose="02020502060506020403" pitchFamily="18" charset="0"/>
            </a:endParaRPr>
          </a:p>
          <a:p>
            <a:pPr marL="742950" indent="-742950">
              <a:spcBef>
                <a:spcPts val="0"/>
              </a:spcBef>
              <a:buFont typeface="+mj-lt"/>
              <a:buAutoNum type="arabicPeriod" startAt="6"/>
            </a:pPr>
            <a:endParaRPr lang="en-GB" sz="2800" u="sng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D4F088E-2895-4268-B3F7-D73345186A01}"/>
              </a:ext>
            </a:extLst>
          </p:cNvPr>
          <p:cNvSpPr txBox="1">
            <a:spLocks/>
          </p:cNvSpPr>
          <p:nvPr/>
        </p:nvSpPr>
        <p:spPr>
          <a:xfrm>
            <a:off x="2356605" y="309593"/>
            <a:ext cx="7573108" cy="919730"/>
          </a:xfrm>
          <a:prstGeom prst="rect">
            <a:avLst/>
          </a:prstGeom>
          <a:ln w="25400">
            <a:noFill/>
          </a:ln>
          <a:effectLst/>
        </p:spPr>
        <p:txBody>
          <a:bodyPr>
            <a:normAutofit fontScale="97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Le </a:t>
            </a:r>
            <a:r>
              <a:rPr lang="en-GB" sz="6000" b="1" dirty="0" err="1">
                <a:solidFill>
                  <a:schemeClr val="bg1"/>
                </a:solidFill>
                <a:latin typeface="Adobe Garamond Pro Bold" panose="02020702060506020403" pitchFamily="18" charset="0"/>
              </a:rPr>
              <a:t>M</a:t>
            </a:r>
            <a:r>
              <a:rPr lang="en-GB" sz="6000" b="1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éthode</a:t>
            </a:r>
            <a:r>
              <a:rPr lang="en-GB" sz="60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 - 2</a:t>
            </a:r>
            <a:endParaRPr lang="en-GB" sz="6000" b="1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C26FB-7096-406E-9199-7972AAA99C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665" y="1597490"/>
            <a:ext cx="3378040" cy="45040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9701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3366FF"/>
            </a:gs>
            <a:gs pos="89000">
              <a:srgbClr val="0000FF"/>
            </a:gs>
            <a:gs pos="48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27F8B-C09D-4325-BB32-1C88C320F901}"/>
              </a:ext>
            </a:extLst>
          </p:cNvPr>
          <p:cNvSpPr txBox="1">
            <a:spLocks/>
          </p:cNvSpPr>
          <p:nvPr/>
        </p:nvSpPr>
        <p:spPr>
          <a:xfrm>
            <a:off x="2356605" y="309593"/>
            <a:ext cx="7573108" cy="919730"/>
          </a:xfrm>
          <a:prstGeom prst="rect">
            <a:avLst/>
          </a:prstGeom>
          <a:ln w="25400">
            <a:noFill/>
          </a:ln>
          <a:effectLst/>
        </p:spPr>
        <p:txBody>
          <a:bodyPr>
            <a:normAutofit fontScale="97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Et Voil</a:t>
            </a:r>
            <a:r>
              <a:rPr lang="en-GB" sz="60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à</a:t>
            </a:r>
            <a:endParaRPr lang="en-GB" sz="6000" b="1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45C39-6A5E-4423-BCA2-FE8DFD5E4E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3799" y="2082855"/>
            <a:ext cx="4707904" cy="353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8A9141-948E-498B-AB61-A0EBC2AA5E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0297" y="2082855"/>
            <a:ext cx="4707904" cy="353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54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60586-cake-template-16x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160586-cake-template-16x9</Template>
  <TotalTime>502</TotalTime>
  <Words>290</Words>
  <Application>Microsoft Office PowerPoint</Application>
  <PresentationFormat>Widescreen</PresentationFormat>
  <Paragraphs>49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Adobe Garamond Pro</vt:lpstr>
      <vt:lpstr>Adobe Garamond Pro Bold</vt:lpstr>
      <vt:lpstr>Arial</vt:lpstr>
      <vt:lpstr>Calibri</vt:lpstr>
      <vt:lpstr>160586-cake-template-16x9</vt:lpstr>
      <vt:lpstr>The Glasgow Academy Milngavie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Glasgow Academy Milgavie</dc:title>
  <dc:creator>Rebecca Kayne</dc:creator>
  <cp:lastModifiedBy>Sheila Gallacher</cp:lastModifiedBy>
  <cp:revision>57</cp:revision>
  <dcterms:created xsi:type="dcterms:W3CDTF">2019-04-01T18:17:20Z</dcterms:created>
  <dcterms:modified xsi:type="dcterms:W3CDTF">2019-04-26T09:49:51Z</dcterms:modified>
</cp:coreProperties>
</file>